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7" r:id="rId4"/>
  </p:sldMasterIdLst>
  <p:notesMasterIdLst>
    <p:notesMasterId r:id="rId29"/>
  </p:notesMasterIdLst>
  <p:sldIdLst>
    <p:sldId id="1864" r:id="rId5"/>
    <p:sldId id="1846" r:id="rId6"/>
    <p:sldId id="1866" r:id="rId7"/>
    <p:sldId id="1867" r:id="rId8"/>
    <p:sldId id="1868" r:id="rId9"/>
    <p:sldId id="1869" r:id="rId10"/>
    <p:sldId id="1870" r:id="rId11"/>
    <p:sldId id="1872" r:id="rId12"/>
    <p:sldId id="1873" r:id="rId13"/>
    <p:sldId id="1871" r:id="rId14"/>
    <p:sldId id="1874" r:id="rId15"/>
    <p:sldId id="1875" r:id="rId16"/>
    <p:sldId id="1876" r:id="rId17"/>
    <p:sldId id="1877" r:id="rId18"/>
    <p:sldId id="1878" r:id="rId19"/>
    <p:sldId id="1879" r:id="rId20"/>
    <p:sldId id="1880" r:id="rId21"/>
    <p:sldId id="1881" r:id="rId22"/>
    <p:sldId id="1883" r:id="rId23"/>
    <p:sldId id="1884" r:id="rId24"/>
    <p:sldId id="1885" r:id="rId25"/>
    <p:sldId id="1886" r:id="rId26"/>
    <p:sldId id="1887" r:id="rId27"/>
    <p:sldId id="1888" r:id="rId28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80" userDrawn="1">
          <p15:clr>
            <a:srgbClr val="A4A3A4"/>
          </p15:clr>
        </p15:guide>
        <p15:guide id="3" pos="7200" userDrawn="1">
          <p15:clr>
            <a:srgbClr val="A4A3A4"/>
          </p15:clr>
        </p15:guide>
        <p15:guide id="4" pos="4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9000"/>
    <a:srgbClr val="FE4387"/>
    <a:srgbClr val="01C2D1"/>
    <a:srgbClr val="FF2625"/>
    <a:srgbClr val="007788"/>
    <a:srgbClr val="297C2A"/>
    <a:srgbClr val="D6D734"/>
    <a:srgbClr val="005C68"/>
    <a:srgbClr val="3B2E58"/>
    <a:srgbClr val="6B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40"/>
    <p:restoredTop sz="94663"/>
  </p:normalViewPr>
  <p:slideViewPr>
    <p:cSldViewPr snapToGrid="0">
      <p:cViewPr varScale="1">
        <p:scale>
          <a:sx n="107" d="100"/>
          <a:sy n="107" d="100"/>
        </p:scale>
        <p:origin x="684" y="102"/>
      </p:cViewPr>
      <p:guideLst>
        <p:guide orient="horz" pos="2160"/>
        <p:guide pos="480"/>
        <p:guide pos="7200"/>
        <p:guide pos="4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-17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gif>
</file>

<file path=ppt/media/image27.gif>
</file>

<file path=ppt/media/image28.gif>
</file>

<file path=ppt/media/image29.gif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D9F622F8-1824-4338-8C3C-5529D3BDEF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618DDD53-BB38-4118-BC75-9CE27D49C5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6C03B6F7-B1AE-4118-ABA2-FFEC9B8F0E9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5" name="Rectangle 5">
            <a:extLst>
              <a:ext uri="{FF2B5EF4-FFF2-40B4-BE49-F238E27FC236}">
                <a16:creationId xmlns:a16="http://schemas.microsoft.com/office/drawing/2014/main" id="{646F5356-BDE8-43C1-9587-85323D02B19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26" name="Rectangle 6">
            <a:extLst>
              <a:ext uri="{FF2B5EF4-FFF2-40B4-BE49-F238E27FC236}">
                <a16:creationId xmlns:a16="http://schemas.microsoft.com/office/drawing/2014/main" id="{89912C35-11A9-4DA7-8476-F1823F658C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7" name="Rectangle 7">
            <a:extLst>
              <a:ext uri="{FF2B5EF4-FFF2-40B4-BE49-F238E27FC236}">
                <a16:creationId xmlns:a16="http://schemas.microsoft.com/office/drawing/2014/main" id="{7180ED79-CEC3-4FB9-B511-8597B20A0C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DEB7EE2-04A2-4FB2-9625-C9C73AC4D32F}" type="slidenum">
              <a:rPr lang="en-US" altLang="en-US"/>
              <a:pPr/>
              <a:t>‹Nr.›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47842D7-C728-4EBD-982B-B8BE79E4DBBE}" type="slidenum">
              <a:rPr lang="en-US" altLang="en-US"/>
              <a:pPr eaLnBrk="1" hangingPunct="1"/>
              <a:t>1</a:t>
            </a:fld>
            <a:endParaRPr lang="en-US" altLang="en-US" dirty="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814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9BE3FD0-1382-4F0E-A01F-F6C205E7DC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12641" y="3554917"/>
            <a:ext cx="6438912" cy="763083"/>
          </a:xfrm>
        </p:spPr>
        <p:txBody>
          <a:bodyPr>
            <a:noAutofit/>
          </a:bodyPr>
          <a:lstStyle>
            <a:lvl1pPr marL="0" indent="0">
              <a:buNone/>
              <a:defRPr sz="400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E0BC0C9-E1C8-43B4-B02D-558783360CD4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4612640" y="2311400"/>
            <a:ext cx="5156200" cy="1117600"/>
          </a:xfrm>
        </p:spPr>
        <p:txBody>
          <a:bodyPr anchor="ctr">
            <a:normAutofit fontScale="90000"/>
          </a:bodyPr>
          <a:lstStyle>
            <a:lvl1pPr>
              <a:defRPr>
                <a:latin typeface="+mj-lt"/>
              </a:defRPr>
            </a:lvl1pPr>
          </a:lstStyle>
          <a:p>
            <a:pPr algn="l" eaLnBrk="1" hangingPunct="1"/>
            <a:endParaRPr lang="en-US" altLang="en-US" sz="66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06792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E65ED86-A26C-479A-8393-0BFDCBCD43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83952"/>
            <a:ext cx="10668000" cy="1111648"/>
          </a:xfrm>
          <a:prstGeom prst="rect">
            <a:avLst/>
          </a:prstGeom>
          <a:noFill/>
        </p:spPr>
        <p:txBody>
          <a:bodyPr wrap="square" lIns="91440" tIns="0" rIns="9144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513624-9AD4-4B61-B3D1-7B2121350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4"/>
            <a:ext cx="10591800" cy="646332"/>
          </a:xfrm>
        </p:spPr>
        <p:txBody>
          <a:bodyPr>
            <a:noAutofit/>
          </a:bodyPr>
          <a:lstStyle>
            <a:lvl1pPr>
              <a:spcBef>
                <a:spcPts val="1000"/>
              </a:spcBef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917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B9BC-7BE7-4893-90FD-CC95830FD8F2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5270E-046A-4C23-BC98-E307A7DD6BE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841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hot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2000" b="1"/>
            </a:lvl1pPr>
            <a:lvl2pPr marL="228600" indent="-228600">
              <a:spcBef>
                <a:spcPts val="1000"/>
              </a:spcBef>
              <a:tabLst/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B1932CF-F265-4AEE-8704-F42C01AFB4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8000" y="715963"/>
            <a:ext cx="4572000" cy="5113336"/>
          </a:xfrm>
        </p:spPr>
        <p:txBody>
          <a:bodyPr/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CCC0B9-F174-4BEA-B4A2-17F39F974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2"/>
            <a:ext cx="5334000" cy="1189038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4946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2000" b="1"/>
            </a:lvl1pPr>
            <a:lvl2pPr marL="228600">
              <a:spcBef>
                <a:spcPts val="1000"/>
              </a:spcBef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89E410BA-B0FE-4F0E-8BE5-D33CC01663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3444081"/>
            <a:ext cx="4572000" cy="2362200"/>
          </a:xfrm>
        </p:spPr>
        <p:txBody>
          <a:bodyPr/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827A95C0-AE8D-46E1-9EF9-64504CBEF9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0" y="715963"/>
            <a:ext cx="4572000" cy="2362200"/>
          </a:xfrm>
        </p:spPr>
        <p:txBody>
          <a:bodyPr/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45076F-4240-4B40-8CE4-637DD751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3"/>
            <a:ext cx="5334000" cy="1189038"/>
          </a:xfrm>
        </p:spPr>
        <p:txBody>
          <a:bodyPr anchor="t">
            <a:normAutofit/>
          </a:bodyPr>
          <a:lstStyle>
            <a:lvl1pPr>
              <a:spcBef>
                <a:spcPts val="1000"/>
              </a:spcBef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80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1999" y="2143124"/>
            <a:ext cx="10801349" cy="3067051"/>
          </a:xfrm>
        </p:spPr>
        <p:txBody>
          <a:bodyPr/>
          <a:lstStyle>
            <a:lvl1pPr marL="0" indent="0">
              <a:buNone/>
              <a:defRPr sz="2000" b="1">
                <a:solidFill>
                  <a:srgbClr val="FE4387"/>
                </a:solidFill>
              </a:defRPr>
            </a:lvl1pPr>
            <a:lvl2pPr marL="228600">
              <a:spcBef>
                <a:spcPts val="1000"/>
              </a:spcBef>
              <a:defRPr sz="1800">
                <a:solidFill>
                  <a:srgbClr val="F69000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87E8F-5716-4A71-B64F-EC5A742B4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57275"/>
            <a:ext cx="10801350" cy="847724"/>
          </a:xfrm>
        </p:spPr>
        <p:txBody>
          <a:bodyPr anchor="t">
            <a:noAutofit/>
          </a:bodyPr>
          <a:lstStyle>
            <a:lvl1pPr algn="ctr">
              <a:spcBef>
                <a:spcPts val="1000"/>
              </a:spcBef>
              <a:defRPr sz="4000" b="1">
                <a:solidFill>
                  <a:srgbClr val="01C2D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07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99743" y="1905000"/>
            <a:ext cx="6477000" cy="3276600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228600" indent="-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668F4E-0433-49FD-9D92-3B60E9B0A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742" y="715961"/>
            <a:ext cx="6477000" cy="1189037"/>
          </a:xfrm>
        </p:spPr>
        <p:txBody>
          <a:bodyPr anchor="t">
            <a:normAutofit/>
          </a:bodyPr>
          <a:lstStyle>
            <a:lvl1pPr>
              <a:spcBef>
                <a:spcPts val="1000"/>
              </a:spcBef>
              <a:defRPr sz="4000" b="1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87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08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</p:spTree>
    <p:extLst>
      <p:ext uri="{BB962C8B-B14F-4D97-AF65-F5344CB8AC3E}">
        <p14:creationId xmlns:p14="http://schemas.microsoft.com/office/powerpoint/2010/main" val="324088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3" userDrawn="1">
          <p15:clr>
            <a:srgbClr val="5ACBF0"/>
          </p15:clr>
        </p15:guide>
        <p15:guide id="4" orient="horz" pos="2488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125" name="Freeform 5">
            <a:extLst>
              <a:ext uri="{FF2B5EF4-FFF2-40B4-BE49-F238E27FC236}">
                <a16:creationId xmlns:a16="http://schemas.microsoft.com/office/drawing/2014/main" id="{9C4E25A9-A7F7-4238-B98D-A72344849620}"/>
              </a:ext>
            </a:extLst>
          </p:cNvPr>
          <p:cNvSpPr>
            <a:spLocks/>
          </p:cNvSpPr>
          <p:nvPr userDrawn="1"/>
        </p:nvSpPr>
        <p:spPr bwMode="auto">
          <a:xfrm>
            <a:off x="12096738" y="328748"/>
            <a:ext cx="101092" cy="265431"/>
          </a:xfrm>
          <a:custGeom>
            <a:avLst/>
            <a:gdLst>
              <a:gd name="T0" fmla="*/ 0 w 314"/>
              <a:gd name="T1" fmla="*/ 1332 h 1332"/>
              <a:gd name="T2" fmla="*/ 0 w 314"/>
              <a:gd name="T3" fmla="*/ 1332 h 1332"/>
              <a:gd name="T4" fmla="*/ 314 w 314"/>
              <a:gd name="T5" fmla="*/ 1332 h 1332"/>
              <a:gd name="T6" fmla="*/ 314 w 314"/>
              <a:gd name="T7" fmla="*/ 0 h 1332"/>
              <a:gd name="T8" fmla="*/ 0 w 314"/>
              <a:gd name="T9" fmla="*/ 0 h 1332"/>
              <a:gd name="T10" fmla="*/ 0 w 314"/>
              <a:gd name="T11" fmla="*/ 1332 h 1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4" h="1332">
                <a:moveTo>
                  <a:pt x="0" y="1332"/>
                </a:moveTo>
                <a:lnTo>
                  <a:pt x="0" y="1332"/>
                </a:lnTo>
                <a:lnTo>
                  <a:pt x="314" y="1332"/>
                </a:lnTo>
                <a:lnTo>
                  <a:pt x="314" y="0"/>
                </a:lnTo>
                <a:lnTo>
                  <a:pt x="0" y="0"/>
                </a:lnTo>
                <a:lnTo>
                  <a:pt x="0" y="1332"/>
                </a:lnTo>
                <a:close/>
              </a:path>
            </a:pathLst>
          </a:custGeom>
          <a:solidFill>
            <a:srgbClr val="D6D73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71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3" userDrawn="1">
          <p15:clr>
            <a:srgbClr val="5ACBF0"/>
          </p15:clr>
        </p15:guide>
        <p15:guide id="4" orient="horz" pos="2488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EEF53A4-35A6-4E43-B220-67DA381C59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724906-4405-47F4-B533-7291B003B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495523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C00585D-E155-409A-899A-29BDF4E57F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6577"/>
            <a:ext cx="10668000" cy="615553"/>
          </a:xfrm>
          <a:noFill/>
        </p:spPr>
        <p:txBody>
          <a:bodyPr wrap="square" lIns="91440" tIns="0" rIns="9144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944D9B-AA15-4DB5-AE58-0FA514F6FE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90699"/>
            <a:ext cx="10668000" cy="685800"/>
          </a:xfrm>
          <a:prstGeom prst="rect">
            <a:avLst/>
          </a:prstGeom>
          <a:noFill/>
        </p:spPr>
        <p:txBody>
          <a:bodyPr wrap="square" lIns="91440" tIns="0" rIns="9144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</p:spTree>
    <p:extLst>
      <p:ext uri="{BB962C8B-B14F-4D97-AF65-F5344CB8AC3E}">
        <p14:creationId xmlns:p14="http://schemas.microsoft.com/office/powerpoint/2010/main" val="2499009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9FF5C51A-EC5B-2A6B-44E7-F38DB9AB4942}"/>
              </a:ext>
            </a:extLst>
          </p:cNvPr>
          <p:cNvSpPr>
            <a:spLocks/>
          </p:cNvSpPr>
          <p:nvPr userDrawn="1"/>
        </p:nvSpPr>
        <p:spPr>
          <a:xfrm rot="2130696">
            <a:off x="392673" y="3518556"/>
            <a:ext cx="14665929" cy="2265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F099345-6BC0-9A11-BA71-77C21D999C0F}"/>
              </a:ext>
            </a:extLst>
          </p:cNvPr>
          <p:cNvSpPr>
            <a:spLocks/>
          </p:cNvSpPr>
          <p:nvPr userDrawn="1"/>
        </p:nvSpPr>
        <p:spPr>
          <a:xfrm rot="18962872">
            <a:off x="-1835948" y="3029031"/>
            <a:ext cx="11238876" cy="2265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: gefaltete Ecke 8">
            <a:extLst>
              <a:ext uri="{FF2B5EF4-FFF2-40B4-BE49-F238E27FC236}">
                <a16:creationId xmlns:a16="http://schemas.microsoft.com/office/drawing/2014/main" id="{03B300BE-DFC1-AC4C-62BB-1A96CAF998A3}"/>
              </a:ext>
            </a:extLst>
          </p:cNvPr>
          <p:cNvSpPr/>
          <p:nvPr userDrawn="1"/>
        </p:nvSpPr>
        <p:spPr>
          <a:xfrm>
            <a:off x="723900" y="762000"/>
            <a:ext cx="10868025" cy="5276850"/>
          </a:xfrm>
          <a:prstGeom prst="foldedCorner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64696-E1F3-49EF-AEC8-730A16D9A23F}" type="datetimeFigureOut">
              <a:rPr lang="en-US" altLang="en-US" smtClean="0"/>
              <a:pPr/>
              <a:t>6/24/2024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2A1B0-4691-41D9-84E0-69D594EAA3FE}" type="slidenum">
              <a:rPr lang="en-US" altLang="en-US" smtClean="0"/>
              <a:pPr/>
              <a:t>‹Nr.›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296904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702" r:id="rId3"/>
    <p:sldLayoutId id="2147483699" r:id="rId4"/>
    <p:sldLayoutId id="2147483701" r:id="rId5"/>
    <p:sldLayoutId id="2147483700" r:id="rId6"/>
    <p:sldLayoutId id="2147483703" r:id="rId7"/>
    <p:sldLayoutId id="2147483690" r:id="rId8"/>
    <p:sldLayoutId id="2147483704" r:id="rId9"/>
    <p:sldLayoutId id="2147483691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gif"/><Relationship Id="rId13" Type="http://schemas.openxmlformats.org/officeDocument/2006/relationships/image" Target="../media/image23.gif"/><Relationship Id="rId18" Type="http://schemas.openxmlformats.org/officeDocument/2006/relationships/image" Target="../media/image28.gif"/><Relationship Id="rId3" Type="http://schemas.openxmlformats.org/officeDocument/2006/relationships/image" Target="../media/image13.png"/><Relationship Id="rId7" Type="http://schemas.openxmlformats.org/officeDocument/2006/relationships/image" Target="../media/image17.gif"/><Relationship Id="rId12" Type="http://schemas.openxmlformats.org/officeDocument/2006/relationships/image" Target="../media/image22.gif"/><Relationship Id="rId17" Type="http://schemas.openxmlformats.org/officeDocument/2006/relationships/image" Target="../media/image27.gif"/><Relationship Id="rId2" Type="http://schemas.openxmlformats.org/officeDocument/2006/relationships/image" Target="../media/image12.png"/><Relationship Id="rId16" Type="http://schemas.openxmlformats.org/officeDocument/2006/relationships/image" Target="../media/image26.gif"/><Relationship Id="rId20" Type="http://schemas.openxmlformats.org/officeDocument/2006/relationships/image" Target="../media/image30.gi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11" Type="http://schemas.openxmlformats.org/officeDocument/2006/relationships/image" Target="../media/image21.gif"/><Relationship Id="rId5" Type="http://schemas.openxmlformats.org/officeDocument/2006/relationships/image" Target="../media/image15.png"/><Relationship Id="rId15" Type="http://schemas.openxmlformats.org/officeDocument/2006/relationships/image" Target="../media/image25.gif"/><Relationship Id="rId10" Type="http://schemas.openxmlformats.org/officeDocument/2006/relationships/image" Target="../media/image20.gif"/><Relationship Id="rId19" Type="http://schemas.openxmlformats.org/officeDocument/2006/relationships/image" Target="../media/image29.gif"/><Relationship Id="rId4" Type="http://schemas.openxmlformats.org/officeDocument/2006/relationships/image" Target="../media/image14.png"/><Relationship Id="rId9" Type="http://schemas.openxmlformats.org/officeDocument/2006/relationships/image" Target="../media/image19.gif"/><Relationship Id="rId14" Type="http://schemas.openxmlformats.org/officeDocument/2006/relationships/image" Target="../media/image24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3373194" y="1825624"/>
            <a:ext cx="5445611" cy="1050365"/>
          </a:xfrm>
        </p:spPr>
        <p:txBody>
          <a:bodyPr anchor="ctr">
            <a:noAutofit/>
          </a:bodyPr>
          <a:lstStyle/>
          <a:p>
            <a:pPr eaLnBrk="1" hangingPunct="1"/>
            <a:r>
              <a:rPr lang="en-US" altLang="en-US" sz="7200" b="1" dirty="0">
                <a:solidFill>
                  <a:srgbClr val="01C2D1"/>
                </a:solidFill>
              </a:rPr>
              <a:t>War</a:t>
            </a:r>
            <a:r>
              <a:rPr lang="en-US" altLang="en-US" sz="7200" dirty="0"/>
              <a:t> </a:t>
            </a:r>
            <a:r>
              <a:rPr lang="en-US" altLang="en-US" sz="7200" b="1" dirty="0">
                <a:solidFill>
                  <a:srgbClr val="FE4387"/>
                </a:solidFill>
              </a:rPr>
              <a:t>Of</a:t>
            </a:r>
            <a:r>
              <a:rPr lang="en-US" altLang="en-US" sz="7200" b="1" dirty="0"/>
              <a:t> </a:t>
            </a:r>
            <a:r>
              <a:rPr lang="en-US" altLang="en-US" sz="7200" b="1" dirty="0">
                <a:solidFill>
                  <a:srgbClr val="F69000"/>
                </a:solidFill>
              </a:rPr>
              <a:t>Age</a:t>
            </a:r>
            <a:endParaRPr lang="en-US" altLang="en-US" sz="7200" b="1" dirty="0">
              <a:solidFill>
                <a:srgbClr val="F69000"/>
              </a:solidFill>
              <a:latin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9177B0-1440-BC0F-E5FD-726EF238626C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3207346" y="3982012"/>
            <a:ext cx="5777306" cy="650876"/>
          </a:xfrm>
        </p:spPr>
        <p:txBody>
          <a:bodyPr anchor="ctr">
            <a:noAutofit/>
          </a:bodyPr>
          <a:lstStyle/>
          <a:p>
            <a:pPr eaLnBrk="1" hangingPunct="1"/>
            <a:r>
              <a:rPr lang="en-US" altLang="en-US" dirty="0">
                <a:solidFill>
                  <a:srgbClr val="01C2D1"/>
                </a:solidFill>
              </a:rPr>
              <a:t>Tower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E4387"/>
                </a:solidFill>
              </a:rPr>
              <a:t>Defense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69000"/>
                </a:solidFill>
              </a:rPr>
              <a:t>Game</a:t>
            </a:r>
            <a:endParaRPr lang="en-US" alt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43265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2528294-41B1-7D79-CE20-DB2758FD9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9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46621C2-8901-D64E-FD24-CE08AEDAB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52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463EF66-950B-5065-443A-66FD4348A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114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A77499F-4CE0-52D3-957E-1CC715E55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" y="0"/>
            <a:ext cx="12171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46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98D97E7-D5B0-9A30-121E-68BDA1B84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99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61A8A77-2154-3D89-601A-834FB6C95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A894313-9EB9-ED0E-7849-CA843DA8C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30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Cartoon, Animation, Animierter Cartoon, gelb enthält.&#10;&#10;Automatisch generierte Beschreibung">
            <a:extLst>
              <a:ext uri="{FF2B5EF4-FFF2-40B4-BE49-F238E27FC236}">
                <a16:creationId xmlns:a16="http://schemas.microsoft.com/office/drawing/2014/main" id="{47C8DE8F-555D-9A7F-B7C3-A0CCD1D90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409" y="2006900"/>
            <a:ext cx="609600" cy="609600"/>
          </a:xfrm>
          <a:prstGeom prst="rect">
            <a:avLst/>
          </a:prstGeom>
        </p:spPr>
      </p:pic>
      <p:pic>
        <p:nvPicPr>
          <p:cNvPr id="6" name="Grafik 5" descr="Ein Bild, das Magenta, violett, lila, Cartoon enthält.&#10;&#10;Automatisch generierte Beschreibung">
            <a:extLst>
              <a:ext uri="{FF2B5EF4-FFF2-40B4-BE49-F238E27FC236}">
                <a16:creationId xmlns:a16="http://schemas.microsoft.com/office/drawing/2014/main" id="{B8EC562D-9C1F-9701-86A3-B790DD667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986" y="2006900"/>
            <a:ext cx="609600" cy="609600"/>
          </a:xfrm>
          <a:prstGeom prst="rect">
            <a:avLst/>
          </a:prstGeom>
        </p:spPr>
      </p:pic>
      <p:pic>
        <p:nvPicPr>
          <p:cNvPr id="8" name="Grafik 7" descr="Ein Bild, das Cartoon, Clipart, Grafiken, Animation enthält.&#10;&#10;Automatisch generierte Beschreibung">
            <a:extLst>
              <a:ext uri="{FF2B5EF4-FFF2-40B4-BE49-F238E27FC236}">
                <a16:creationId xmlns:a16="http://schemas.microsoft.com/office/drawing/2014/main" id="{1F7D990E-E552-39D4-78E7-50C4D71C6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2563" y="2006900"/>
            <a:ext cx="609600" cy="609600"/>
          </a:xfrm>
          <a:prstGeom prst="rect">
            <a:avLst/>
          </a:prstGeom>
        </p:spPr>
      </p:pic>
      <p:pic>
        <p:nvPicPr>
          <p:cNvPr id="10" name="Grafik 9" descr="Ein Bild, das Cartoon, Animation enthält.&#10;&#10;Automatisch generierte Beschreibung">
            <a:extLst>
              <a:ext uri="{FF2B5EF4-FFF2-40B4-BE49-F238E27FC236}">
                <a16:creationId xmlns:a16="http://schemas.microsoft.com/office/drawing/2014/main" id="{C5387D36-3DB0-B903-8B13-3A41E8590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3409" y="3348524"/>
            <a:ext cx="609600" cy="609600"/>
          </a:xfrm>
          <a:prstGeom prst="rect">
            <a:avLst/>
          </a:prstGeom>
        </p:spPr>
      </p:pic>
      <p:pic>
        <p:nvPicPr>
          <p:cNvPr id="12" name="Grafik 11" descr="Ein Bild, das Cartoon, Clipart, Animierter Cartoon, Animation enthält.&#10;&#10;Automatisch generierte Beschreibung">
            <a:extLst>
              <a:ext uri="{FF2B5EF4-FFF2-40B4-BE49-F238E27FC236}">
                <a16:creationId xmlns:a16="http://schemas.microsoft.com/office/drawing/2014/main" id="{65C61EEB-B2C6-3A83-3DB5-5E8BE038B0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2986" y="3320370"/>
            <a:ext cx="609600" cy="609600"/>
          </a:xfrm>
          <a:prstGeom prst="rect">
            <a:avLst/>
          </a:prstGeom>
        </p:spPr>
      </p:pic>
      <p:pic>
        <p:nvPicPr>
          <p:cNvPr id="20" name="Grafik 19" descr="Ein Bild, das Cartoon enthält.&#10;&#10;Automatisch generierte Beschreibung">
            <a:extLst>
              <a:ext uri="{FF2B5EF4-FFF2-40B4-BE49-F238E27FC236}">
                <a16:creationId xmlns:a16="http://schemas.microsoft.com/office/drawing/2014/main" id="{2430F18D-EACE-0735-F36A-D75A02B7D3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6728" y="1067495"/>
            <a:ext cx="1009650" cy="657225"/>
          </a:xfrm>
          <a:prstGeom prst="rect">
            <a:avLst/>
          </a:prstGeom>
        </p:spPr>
      </p:pic>
      <p:pic>
        <p:nvPicPr>
          <p:cNvPr id="22" name="Grafik 21" descr="Ein Bild, das Spielzeug, Cartoon, Nacht enthält.&#10;&#10;Automatisch generierte Beschreibung">
            <a:extLst>
              <a:ext uri="{FF2B5EF4-FFF2-40B4-BE49-F238E27FC236}">
                <a16:creationId xmlns:a16="http://schemas.microsoft.com/office/drawing/2014/main" id="{CA32E4DB-F2F5-78EE-88AA-28D21F6608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7244" y="946340"/>
            <a:ext cx="1466850" cy="714375"/>
          </a:xfrm>
          <a:prstGeom prst="rect">
            <a:avLst/>
          </a:prstGeom>
        </p:spPr>
      </p:pic>
      <p:pic>
        <p:nvPicPr>
          <p:cNvPr id="24" name="Grafik 23" descr="Ein Bild, das Cartoon, Dinosaurier, Spielzeug, Nacht enthält.&#10;&#10;Automatisch generierte Beschreibung">
            <a:extLst>
              <a:ext uri="{FF2B5EF4-FFF2-40B4-BE49-F238E27FC236}">
                <a16:creationId xmlns:a16="http://schemas.microsoft.com/office/drawing/2014/main" id="{A9930256-CC15-F38C-2805-E37C819E48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15828" y="1811145"/>
            <a:ext cx="1181100" cy="723900"/>
          </a:xfrm>
          <a:prstGeom prst="rect">
            <a:avLst/>
          </a:prstGeom>
        </p:spPr>
      </p:pic>
      <p:pic>
        <p:nvPicPr>
          <p:cNvPr id="26" name="Grafik 25" descr="Ein Bild, das Cartoon, Nacht enthält.&#10;&#10;Automatisch generierte Beschreibung">
            <a:extLst>
              <a:ext uri="{FF2B5EF4-FFF2-40B4-BE49-F238E27FC236}">
                <a16:creationId xmlns:a16="http://schemas.microsoft.com/office/drawing/2014/main" id="{CD447E05-9C67-A091-7DA5-4DC6B155F6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53006" y="1959275"/>
            <a:ext cx="1009650" cy="657225"/>
          </a:xfrm>
          <a:prstGeom prst="rect">
            <a:avLst/>
          </a:prstGeom>
        </p:spPr>
      </p:pic>
      <p:sp>
        <p:nvSpPr>
          <p:cNvPr id="28" name="Text Placeholder 1">
            <a:extLst>
              <a:ext uri="{FF2B5EF4-FFF2-40B4-BE49-F238E27FC236}">
                <a16:creationId xmlns:a16="http://schemas.microsoft.com/office/drawing/2014/main" id="{B59D4DDC-C6D3-022B-92B6-8820CD27F3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53523" y="1451647"/>
            <a:ext cx="1129832" cy="434229"/>
          </a:xfrm>
        </p:spPr>
        <p:txBody>
          <a:bodyPr>
            <a:normAutofit fontScale="77500" lnSpcReduction="20000"/>
          </a:bodyPr>
          <a:lstStyle/>
          <a:p>
            <a:r>
              <a:rPr lang="en-US" altLang="en-US" dirty="0" err="1"/>
              <a:t>Welle</a:t>
            </a:r>
            <a:r>
              <a:rPr lang="en-US" altLang="en-US" dirty="0"/>
              <a:t> 1-3</a:t>
            </a:r>
          </a:p>
        </p:txBody>
      </p:sp>
      <p:sp>
        <p:nvSpPr>
          <p:cNvPr id="29" name="Text Placeholder 1">
            <a:extLst>
              <a:ext uri="{FF2B5EF4-FFF2-40B4-BE49-F238E27FC236}">
                <a16:creationId xmlns:a16="http://schemas.microsoft.com/office/drawing/2014/main" id="{00B9C5F9-346A-4947-524B-2F175DBC80E2}"/>
              </a:ext>
            </a:extLst>
          </p:cNvPr>
          <p:cNvSpPr txBox="1">
            <a:spLocks/>
          </p:cNvSpPr>
          <p:nvPr/>
        </p:nvSpPr>
        <p:spPr>
          <a:xfrm>
            <a:off x="2382084" y="2886141"/>
            <a:ext cx="1129832" cy="43422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rgbClr val="FE4387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F69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en-US" dirty="0" err="1"/>
              <a:t>Welle</a:t>
            </a:r>
            <a:r>
              <a:rPr lang="en-US" altLang="en-US" dirty="0"/>
              <a:t> 4-5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EC926B62-98E0-447F-F562-BDA92456F8B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69553" y="3148302"/>
            <a:ext cx="733425" cy="466725"/>
          </a:xfrm>
          <a:prstGeom prst="rect">
            <a:avLst/>
          </a:prstGeom>
        </p:spPr>
      </p:pic>
      <p:pic>
        <p:nvPicPr>
          <p:cNvPr id="33" name="Grafik 32" descr="Ein Bild, das Schwarz enthält.&#10;&#10;Automatisch generierte Beschreibung">
            <a:extLst>
              <a:ext uri="{FF2B5EF4-FFF2-40B4-BE49-F238E27FC236}">
                <a16:creationId xmlns:a16="http://schemas.microsoft.com/office/drawing/2014/main" id="{1F5B5C74-2476-B207-FF1F-1C0E3D565E1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500531" y="3119726"/>
            <a:ext cx="714375" cy="523875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71ECD823-E334-127F-D4FB-4BA6B18A2D5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1928" y="3939863"/>
            <a:ext cx="781050" cy="504825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EC56EF43-1FA2-8453-EF80-55758B1AE81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00531" y="4080068"/>
            <a:ext cx="733425" cy="485775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8F82338D-9396-55D8-111A-280BBAE9E75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148762" y="2104739"/>
            <a:ext cx="904875" cy="609600"/>
          </a:xfrm>
          <a:prstGeom prst="rect">
            <a:avLst/>
          </a:prstGeom>
        </p:spPr>
      </p:pic>
      <p:pic>
        <p:nvPicPr>
          <p:cNvPr id="41" name="Grafik 40" descr="Ein Bild, das Hund, Säugetier enthält.&#10;&#10;Automatisch generierte Beschreibung">
            <a:extLst>
              <a:ext uri="{FF2B5EF4-FFF2-40B4-BE49-F238E27FC236}">
                <a16:creationId xmlns:a16="http://schemas.microsoft.com/office/drawing/2014/main" id="{4862F026-7805-BA21-7F10-0BCF0ABF8D1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053637" y="2714339"/>
            <a:ext cx="1219200" cy="990600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BD5AA64C-0DE5-2906-7BC3-78C44261B56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999289" y="1289242"/>
            <a:ext cx="942975" cy="590550"/>
          </a:xfrm>
          <a:prstGeom prst="rect">
            <a:avLst/>
          </a:prstGeom>
        </p:spPr>
      </p:pic>
      <p:pic>
        <p:nvPicPr>
          <p:cNvPr id="45" name="Grafik 44" descr="Ein Bild, das Tierfigur enthält.&#10;&#10;Automatisch generierte Beschreibung">
            <a:extLst>
              <a:ext uri="{FF2B5EF4-FFF2-40B4-BE49-F238E27FC236}">
                <a16:creationId xmlns:a16="http://schemas.microsoft.com/office/drawing/2014/main" id="{A4ECA905-D423-91ED-01C8-8029F069958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418005" y="3220004"/>
            <a:ext cx="933450" cy="609600"/>
          </a:xfrm>
          <a:prstGeom prst="rect">
            <a:avLst/>
          </a:prstGeom>
        </p:spPr>
      </p:pic>
      <p:pic>
        <p:nvPicPr>
          <p:cNvPr id="51" name="Grafik 50" descr="Ein Bild, das Stilllebenfotografie, Kunst enthält.&#10;&#10;Automatisch generierte Beschreibung">
            <a:extLst>
              <a:ext uri="{FF2B5EF4-FFF2-40B4-BE49-F238E27FC236}">
                <a16:creationId xmlns:a16="http://schemas.microsoft.com/office/drawing/2014/main" id="{20FCD777-9AB5-DBCE-304E-511E990CAA0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390074" y="4319469"/>
            <a:ext cx="796870" cy="1469637"/>
          </a:xfrm>
          <a:prstGeom prst="rect">
            <a:avLst/>
          </a:prstGeom>
        </p:spPr>
      </p:pic>
      <p:pic>
        <p:nvPicPr>
          <p:cNvPr id="55" name="Grafik 54" descr="Ein Bild, das Kunst, Cartoon, Ornament enthält.&#10;&#10;Automatisch generierte Beschreibung">
            <a:extLst>
              <a:ext uri="{FF2B5EF4-FFF2-40B4-BE49-F238E27FC236}">
                <a16:creationId xmlns:a16="http://schemas.microsoft.com/office/drawing/2014/main" id="{466E372C-8FA4-3166-8B51-A1AD826528E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74170" y="4804021"/>
            <a:ext cx="1452460" cy="98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0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Cartoon, Screenshot enthält.&#10;&#10;Automatisch generierte Beschreibung">
            <a:extLst>
              <a:ext uri="{FF2B5EF4-FFF2-40B4-BE49-F238E27FC236}">
                <a16:creationId xmlns:a16="http://schemas.microsoft.com/office/drawing/2014/main" id="{C1470A2A-133D-C5E4-9E2D-59E7B016A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988" y="2034989"/>
            <a:ext cx="4573993" cy="2572871"/>
          </a:xfrm>
          <a:prstGeom prst="rect">
            <a:avLst/>
          </a:prstGeom>
        </p:spPr>
      </p:pic>
      <p:pic>
        <p:nvPicPr>
          <p:cNvPr id="11" name="Grafik 10" descr="Ein Bild, das Cartoon, Screenshot, Baum enthält.&#10;&#10;Automatisch generierte Beschreibung">
            <a:extLst>
              <a:ext uri="{FF2B5EF4-FFF2-40B4-BE49-F238E27FC236}">
                <a16:creationId xmlns:a16="http://schemas.microsoft.com/office/drawing/2014/main" id="{98F687B4-8820-B24D-B7B0-591F12C6A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590" y="2034988"/>
            <a:ext cx="4573994" cy="2572872"/>
          </a:xfrm>
          <a:prstGeom prst="rect">
            <a:avLst/>
          </a:prstGeom>
        </p:spPr>
      </p:pic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6E1CDED5-05D2-D2AD-491E-3DE8A3AE6E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95068" y="1538005"/>
            <a:ext cx="1129832" cy="434229"/>
          </a:xfrm>
        </p:spPr>
        <p:txBody>
          <a:bodyPr>
            <a:normAutofit fontScale="77500" lnSpcReduction="20000"/>
          </a:bodyPr>
          <a:lstStyle/>
          <a:p>
            <a:r>
              <a:rPr lang="en-US" altLang="en-US" dirty="0" err="1"/>
              <a:t>Welle</a:t>
            </a:r>
            <a:r>
              <a:rPr lang="en-US" altLang="en-US" dirty="0"/>
              <a:t> 1-3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C70F2665-0737-B292-5ED6-D7452E278E93}"/>
              </a:ext>
            </a:extLst>
          </p:cNvPr>
          <p:cNvSpPr txBox="1">
            <a:spLocks/>
          </p:cNvSpPr>
          <p:nvPr/>
        </p:nvSpPr>
        <p:spPr>
          <a:xfrm>
            <a:off x="8176671" y="1538005"/>
            <a:ext cx="1129832" cy="43422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rgbClr val="FE4387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F69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en-US" dirty="0" err="1"/>
              <a:t>Welle</a:t>
            </a:r>
            <a:r>
              <a:rPr lang="en-US" altLang="en-US" dirty="0"/>
              <a:t> 4-5</a:t>
            </a:r>
          </a:p>
        </p:txBody>
      </p:sp>
    </p:spTree>
    <p:extLst>
      <p:ext uri="{BB962C8B-B14F-4D97-AF65-F5344CB8AC3E}">
        <p14:creationId xmlns:p14="http://schemas.microsoft.com/office/powerpoint/2010/main" val="3452357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4876" y="2143124"/>
            <a:ext cx="9944100" cy="3067051"/>
          </a:xfrm>
        </p:spPr>
        <p:txBody>
          <a:bodyPr>
            <a:normAutofit/>
          </a:bodyPr>
          <a:lstStyle/>
          <a:p>
            <a:r>
              <a:rPr lang="en-US" altLang="en-US" dirty="0" err="1"/>
              <a:t>Woher</a:t>
            </a:r>
            <a:r>
              <a:rPr lang="en-US" altLang="en-US" dirty="0"/>
              <a:t> </a:t>
            </a:r>
            <a:r>
              <a:rPr lang="en-US" altLang="en-US" dirty="0" err="1"/>
              <a:t>kommen</a:t>
            </a:r>
            <a:r>
              <a:rPr lang="en-US" altLang="en-US" dirty="0"/>
              <a:t> die </a:t>
            </a:r>
            <a:r>
              <a:rPr lang="en-US" altLang="en-US" dirty="0" err="1"/>
              <a:t>Grafiken</a:t>
            </a:r>
            <a:r>
              <a:rPr lang="en-US" altLang="en-US" dirty="0"/>
              <a:t>?</a:t>
            </a:r>
          </a:p>
          <a:p>
            <a:pPr lvl="1"/>
            <a:r>
              <a:rPr lang="en-US" altLang="en-US" sz="2000" dirty="0" err="1"/>
              <a:t>Craftpix.Net</a:t>
            </a:r>
            <a:endParaRPr lang="en-US" altLang="en-US" sz="2000" dirty="0"/>
          </a:p>
          <a:p>
            <a:pPr lvl="1"/>
            <a:r>
              <a:rPr lang="en-US" altLang="en-US" sz="2000" dirty="0"/>
              <a:t>Age Of War Assets (GitHub)</a:t>
            </a:r>
          </a:p>
          <a:p>
            <a:pPr lvl="1"/>
            <a:endParaRPr lang="en-US" altLang="en-US" sz="2000" dirty="0"/>
          </a:p>
          <a:p>
            <a:pPr marL="0" lvl="1" indent="0">
              <a:buNone/>
            </a:pPr>
            <a:endParaRPr lang="en-US" altLang="en-US" sz="2000" dirty="0"/>
          </a:p>
          <a:p>
            <a:r>
              <a:rPr lang="en-US" altLang="en-US" dirty="0" err="1"/>
              <a:t>Woher</a:t>
            </a:r>
            <a:r>
              <a:rPr lang="en-US" altLang="en-US" dirty="0"/>
              <a:t> </a:t>
            </a:r>
            <a:r>
              <a:rPr lang="en-US" altLang="en-US" dirty="0" err="1"/>
              <a:t>kommen</a:t>
            </a:r>
            <a:r>
              <a:rPr lang="en-US" altLang="en-US" dirty="0"/>
              <a:t> die Audio Sounds?</a:t>
            </a:r>
          </a:p>
          <a:p>
            <a:pPr lvl="1"/>
            <a:r>
              <a:rPr lang="en-US" altLang="en-US" sz="2000" dirty="0" err="1"/>
              <a:t>Youtube-Quellen</a:t>
            </a:r>
            <a:endParaRPr lang="en-US" altLang="en-US" sz="20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err="1"/>
              <a:t>Grafiken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699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4876" y="2143124"/>
            <a:ext cx="9944100" cy="3067051"/>
          </a:xfrm>
        </p:spPr>
        <p:txBody>
          <a:bodyPr>
            <a:normAutofit lnSpcReduction="10000"/>
          </a:bodyPr>
          <a:lstStyle/>
          <a:p>
            <a:r>
              <a:rPr lang="en-US" altLang="en-US" dirty="0" err="1"/>
              <a:t>PvE</a:t>
            </a:r>
            <a:r>
              <a:rPr lang="en-US" altLang="en-US" dirty="0"/>
              <a:t> Tower-Defense Game </a:t>
            </a:r>
            <a:r>
              <a:rPr lang="en-US" altLang="en-US" dirty="0" err="1"/>
              <a:t>mit</a:t>
            </a:r>
            <a:r>
              <a:rPr lang="en-US" altLang="en-US" dirty="0"/>
              <a:t> Java Swing GUI</a:t>
            </a:r>
          </a:p>
          <a:p>
            <a:pPr lvl="1"/>
            <a:r>
              <a:rPr lang="en-US" altLang="en-US" sz="2000" dirty="0"/>
              <a:t>Zwei </a:t>
            </a:r>
            <a:r>
              <a:rPr lang="en-US" altLang="en-US" sz="2000" dirty="0" err="1"/>
              <a:t>Fraktionen</a:t>
            </a:r>
            <a:r>
              <a:rPr lang="en-US" altLang="en-US" sz="2000" dirty="0"/>
              <a:t> (Spieler vs. CPU)</a:t>
            </a:r>
          </a:p>
          <a:p>
            <a:pPr lvl="1"/>
            <a:r>
              <a:rPr lang="en-US" altLang="en-US" sz="2000" dirty="0"/>
              <a:t>Zwei </a:t>
            </a:r>
            <a:r>
              <a:rPr lang="en-US" altLang="en-US" sz="2000" dirty="0" err="1"/>
              <a:t>Basen</a:t>
            </a:r>
            <a:r>
              <a:rPr lang="en-US" altLang="en-US" sz="2000" dirty="0"/>
              <a:t> auf </a:t>
            </a:r>
            <a:r>
              <a:rPr lang="en-US" altLang="en-US" sz="2000" dirty="0" err="1"/>
              <a:t>einer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horizontaler</a:t>
            </a:r>
            <a:r>
              <a:rPr lang="en-US" altLang="en-US" sz="2000" dirty="0"/>
              <a:t> Linie am </a:t>
            </a:r>
            <a:r>
              <a:rPr lang="en-US" altLang="en-US" sz="2000" dirty="0" err="1"/>
              <a:t>linken</a:t>
            </a:r>
            <a:r>
              <a:rPr lang="en-US" altLang="en-US" sz="2000" dirty="0"/>
              <a:t> &amp; </a:t>
            </a:r>
            <a:r>
              <a:rPr lang="en-US" altLang="en-US" sz="2000" dirty="0" err="1"/>
              <a:t>rechten</a:t>
            </a:r>
            <a:r>
              <a:rPr lang="en-US" altLang="en-US" sz="2000" dirty="0"/>
              <a:t> Rand</a:t>
            </a:r>
          </a:p>
          <a:p>
            <a:pPr lvl="1"/>
            <a:r>
              <a:rPr lang="en-US" altLang="en-US" sz="2000" dirty="0" err="1"/>
              <a:t>Gegner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kommen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aus</a:t>
            </a:r>
            <a:r>
              <a:rPr lang="en-US" altLang="en-US" sz="2000" dirty="0"/>
              <a:t> den </a:t>
            </a:r>
            <a:r>
              <a:rPr lang="en-US" altLang="en-US" sz="2000" dirty="0" err="1"/>
              <a:t>Basen</a:t>
            </a:r>
            <a:r>
              <a:rPr lang="en-US" altLang="en-US" sz="2000" dirty="0"/>
              <a:t> und </a:t>
            </a:r>
            <a:r>
              <a:rPr lang="en-US" altLang="en-US" sz="2000" dirty="0" err="1"/>
              <a:t>greifen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sich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gegenseitig</a:t>
            </a:r>
            <a:r>
              <a:rPr lang="en-US" altLang="en-US" sz="2000" dirty="0"/>
              <a:t> an</a:t>
            </a:r>
          </a:p>
          <a:p>
            <a:pPr marL="0" lvl="1" indent="0">
              <a:buNone/>
            </a:pPr>
            <a:endParaRPr lang="en-US" altLang="en-US" sz="2000" dirty="0"/>
          </a:p>
          <a:p>
            <a:r>
              <a:rPr lang="en-US" altLang="en-US" dirty="0" err="1"/>
              <a:t>Gewinnen</a:t>
            </a:r>
            <a:r>
              <a:rPr lang="en-US" altLang="en-US" dirty="0"/>
              <a:t> &amp; </a:t>
            </a:r>
            <a:r>
              <a:rPr lang="en-US" altLang="en-US" dirty="0" err="1"/>
              <a:t>Verlieren</a:t>
            </a:r>
            <a:r>
              <a:rPr lang="en-US" altLang="en-US" dirty="0"/>
              <a:t>?</a:t>
            </a:r>
          </a:p>
          <a:p>
            <a:pPr lvl="1"/>
            <a:r>
              <a:rPr lang="en-US" altLang="en-US" sz="2000" dirty="0" err="1"/>
              <a:t>Gewinnen</a:t>
            </a:r>
            <a:r>
              <a:rPr lang="en-US" altLang="en-US" sz="2000" dirty="0"/>
              <a:t> -&gt; </a:t>
            </a:r>
            <a:r>
              <a:rPr lang="en-US" altLang="en-US" sz="2000" dirty="0" err="1"/>
              <a:t>Zerstöre</a:t>
            </a:r>
            <a:r>
              <a:rPr lang="en-US" altLang="en-US" sz="2000" dirty="0"/>
              <a:t> die </a:t>
            </a:r>
            <a:r>
              <a:rPr lang="en-US" altLang="en-US" sz="2000" dirty="0" err="1"/>
              <a:t>gegnerische</a:t>
            </a:r>
            <a:r>
              <a:rPr lang="en-US" altLang="en-US" sz="2000" dirty="0"/>
              <a:t> Basis ODER </a:t>
            </a:r>
            <a:r>
              <a:rPr lang="en-US" altLang="en-US" sz="2000" dirty="0" err="1"/>
              <a:t>überlebe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fünf</a:t>
            </a:r>
            <a:r>
              <a:rPr lang="en-US" altLang="en-US" sz="2000" dirty="0"/>
              <a:t> </a:t>
            </a:r>
            <a:r>
              <a:rPr lang="en-US" altLang="en-US" sz="2000" dirty="0" err="1"/>
              <a:t>Wellen</a:t>
            </a:r>
            <a:endParaRPr lang="en-US" altLang="en-US" sz="2000" dirty="0"/>
          </a:p>
          <a:p>
            <a:pPr lvl="1"/>
            <a:r>
              <a:rPr lang="en-US" sz="2000" dirty="0" err="1"/>
              <a:t>Verlieren</a:t>
            </a:r>
            <a:r>
              <a:rPr lang="en-US" sz="2000" dirty="0"/>
              <a:t> -&gt; </a:t>
            </a:r>
            <a:r>
              <a:rPr lang="en-US" sz="2000" dirty="0" err="1"/>
              <a:t>Deine</a:t>
            </a:r>
            <a:r>
              <a:rPr lang="en-US" sz="2000" dirty="0"/>
              <a:t> Basis </a:t>
            </a:r>
            <a:r>
              <a:rPr lang="en-US" sz="2000" dirty="0" err="1"/>
              <a:t>wird</a:t>
            </a:r>
            <a:r>
              <a:rPr lang="en-US" sz="2000" dirty="0"/>
              <a:t> </a:t>
            </a:r>
            <a:r>
              <a:rPr lang="en-US" sz="2000" dirty="0" err="1"/>
              <a:t>zerstört</a:t>
            </a:r>
            <a:endParaRPr lang="en-US" sz="20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err="1"/>
              <a:t>Meine</a:t>
            </a:r>
            <a:r>
              <a:rPr lang="en-US" dirty="0"/>
              <a:t> </a:t>
            </a:r>
            <a:r>
              <a:rPr lang="en-US" dirty="0" err="1"/>
              <a:t>Projekt</a:t>
            </a:r>
            <a:r>
              <a:rPr lang="en-US" dirty="0"/>
              <a:t>-Idee</a:t>
            </a:r>
          </a:p>
        </p:txBody>
      </p:sp>
    </p:spTree>
    <p:extLst>
      <p:ext uri="{BB962C8B-B14F-4D97-AF65-F5344CB8AC3E}">
        <p14:creationId xmlns:p14="http://schemas.microsoft.com/office/powerpoint/2010/main" val="461669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41950902-0E96-37E7-4A4F-4E8BFC78D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57275"/>
            <a:ext cx="10801350" cy="847724"/>
          </a:xfrm>
        </p:spPr>
        <p:txBody>
          <a:bodyPr anchor="t">
            <a:normAutofit/>
          </a:bodyPr>
          <a:lstStyle/>
          <a:p>
            <a:r>
              <a:rPr lang="en-US" dirty="0" err="1"/>
              <a:t>Quellen</a:t>
            </a:r>
            <a:endParaRPr lang="en-US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DA50B8-3380-B8C2-F950-61084473CE17}"/>
              </a:ext>
            </a:extLst>
          </p:cNvPr>
          <p:cNvSpPr txBox="1"/>
          <p:nvPr/>
        </p:nvSpPr>
        <p:spPr>
          <a:xfrm>
            <a:off x="1093694" y="1904999"/>
            <a:ext cx="70641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https://craftpix.net/?utm_campaign=Website&amp;utm_source=itch.io&amp;utm_medium=public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FE63F84-146A-5ABF-E519-AFE62D6637DE}"/>
              </a:ext>
            </a:extLst>
          </p:cNvPr>
          <p:cNvSpPr txBox="1"/>
          <p:nvPr/>
        </p:nvSpPr>
        <p:spPr>
          <a:xfrm>
            <a:off x="1093694" y="3442219"/>
            <a:ext cx="706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https://www.youtube.com/watch?v=qMPpnCvCZvw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3A74379-4BC5-0E96-8C58-1E3F01B9D2AE}"/>
              </a:ext>
            </a:extLst>
          </p:cNvPr>
          <p:cNvSpPr txBox="1"/>
          <p:nvPr/>
        </p:nvSpPr>
        <p:spPr>
          <a:xfrm>
            <a:off x="1093694" y="3933830"/>
            <a:ext cx="706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https://www.youtube.com/watch?v=0Rzvtl12g78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775E8D7-2580-0B1F-3562-461570FDE694}"/>
              </a:ext>
            </a:extLst>
          </p:cNvPr>
          <p:cNvSpPr txBox="1"/>
          <p:nvPr/>
        </p:nvSpPr>
        <p:spPr>
          <a:xfrm>
            <a:off x="1093694" y="2673609"/>
            <a:ext cx="70641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https://github.com/erupturatis/Age-of-war-unity-clone/tree/master/Assets/sprites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E064ABD-E7C5-FFAF-0F56-343E78C91A2A}"/>
              </a:ext>
            </a:extLst>
          </p:cNvPr>
          <p:cNvSpPr txBox="1"/>
          <p:nvPr/>
        </p:nvSpPr>
        <p:spPr>
          <a:xfrm>
            <a:off x="1093694" y="4462730"/>
            <a:ext cx="706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https://www.youtube.com/watch?v=YexQcXnVSzg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0E4D9A3-857F-EA5D-2D42-896A02660CDA}"/>
              </a:ext>
            </a:extLst>
          </p:cNvPr>
          <p:cNvSpPr txBox="1"/>
          <p:nvPr/>
        </p:nvSpPr>
        <p:spPr>
          <a:xfrm>
            <a:off x="1093694" y="5002025"/>
            <a:ext cx="706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https://www.youtube.com/watch?v=yolbGaJD4AY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B52C300-7C4C-D175-97DF-AF5487844FFE}"/>
              </a:ext>
            </a:extLst>
          </p:cNvPr>
          <p:cNvSpPr txBox="1"/>
          <p:nvPr/>
        </p:nvSpPr>
        <p:spPr>
          <a:xfrm>
            <a:off x="1093694" y="5541320"/>
            <a:ext cx="706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https://www.youtube.com/watch?v=-syiqsA7IxA</a:t>
            </a:r>
          </a:p>
        </p:txBody>
      </p:sp>
    </p:spTree>
    <p:extLst>
      <p:ext uri="{BB962C8B-B14F-4D97-AF65-F5344CB8AC3E}">
        <p14:creationId xmlns:p14="http://schemas.microsoft.com/office/powerpoint/2010/main" val="2054655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F930D1D-85B0-27A4-9001-60074EFE6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613" y="828312"/>
            <a:ext cx="3505689" cy="520137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226561C-370C-F65B-8E6C-4EF5FCEA5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668" y="1056797"/>
            <a:ext cx="2863406" cy="260774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B4A0FB4-E353-AFC4-82CA-5271E4879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4934" y="3890045"/>
            <a:ext cx="3703284" cy="185913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B7B7E417-7C41-4620-831B-E5FED36144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975"/>
          <a:stretch/>
        </p:blipFill>
        <p:spPr>
          <a:xfrm>
            <a:off x="8105333" y="1311602"/>
            <a:ext cx="3333632" cy="1181265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54C419F-D2AC-EEEE-0C0B-A064BE6E56F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7823"/>
          <a:stretch/>
        </p:blipFill>
        <p:spPr>
          <a:xfrm>
            <a:off x="8871310" y="3073909"/>
            <a:ext cx="2480015" cy="118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72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4876" y="2143124"/>
            <a:ext cx="9944100" cy="3067051"/>
          </a:xfrm>
        </p:spPr>
        <p:txBody>
          <a:bodyPr>
            <a:normAutofit/>
          </a:bodyPr>
          <a:lstStyle/>
          <a:p>
            <a:r>
              <a:rPr lang="en-US" altLang="en-US" dirty="0"/>
              <a:t>Was </a:t>
            </a:r>
            <a:r>
              <a:rPr lang="en-US" altLang="en-US" dirty="0" err="1"/>
              <a:t>ist</a:t>
            </a:r>
            <a:r>
              <a:rPr lang="en-US" altLang="en-US" dirty="0"/>
              <a:t> neu / </a:t>
            </a:r>
            <a:r>
              <a:rPr lang="en-US" altLang="en-US" dirty="0" err="1"/>
              <a:t>anders</a:t>
            </a:r>
            <a:r>
              <a:rPr lang="en-US" altLang="en-US" dirty="0"/>
              <a:t>?</a:t>
            </a:r>
          </a:p>
          <a:p>
            <a:pPr lvl="1"/>
            <a:r>
              <a:rPr lang="en-US" altLang="en-US" sz="2000" dirty="0" err="1"/>
              <a:t>Magische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Türme</a:t>
            </a:r>
            <a:endParaRPr lang="en-US" altLang="en-US" sz="2000" dirty="0"/>
          </a:p>
          <a:p>
            <a:pPr marL="0" lvl="1" indent="0">
              <a:buNone/>
            </a:pPr>
            <a:endParaRPr lang="en-US" altLang="en-US" sz="2000" dirty="0"/>
          </a:p>
          <a:p>
            <a:r>
              <a:rPr lang="en-US" altLang="en-US" dirty="0"/>
              <a:t>Was </a:t>
            </a:r>
            <a:r>
              <a:rPr lang="en-US" altLang="en-US" dirty="0" err="1"/>
              <a:t>fehlt</a:t>
            </a:r>
            <a:r>
              <a:rPr lang="en-US" altLang="en-US" dirty="0"/>
              <a:t>?</a:t>
            </a:r>
          </a:p>
          <a:p>
            <a:pPr lvl="1"/>
            <a:r>
              <a:rPr lang="en-US" altLang="en-US" sz="2000" dirty="0" err="1"/>
              <a:t>Fernkämpfer</a:t>
            </a:r>
            <a:endParaRPr lang="en-US" altLang="en-US" sz="2000" dirty="0"/>
          </a:p>
          <a:p>
            <a:pPr lvl="1"/>
            <a:r>
              <a:rPr lang="en-US" altLang="en-US" sz="2000" dirty="0"/>
              <a:t>Special </a:t>
            </a:r>
            <a:r>
              <a:rPr lang="en-US" altLang="en-US" sz="2000" dirty="0" err="1"/>
              <a:t>Angriffe</a:t>
            </a:r>
            <a:endParaRPr lang="en-US" altLang="en-US" sz="2000" dirty="0"/>
          </a:p>
          <a:p>
            <a:pPr lvl="1"/>
            <a:r>
              <a:rPr lang="en-US" altLang="en-US" sz="2000" dirty="0"/>
              <a:t>EXP-System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err="1"/>
              <a:t>Unterschiede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Age Of War</a:t>
            </a:r>
          </a:p>
        </p:txBody>
      </p:sp>
    </p:spTree>
    <p:extLst>
      <p:ext uri="{BB962C8B-B14F-4D97-AF65-F5344CB8AC3E}">
        <p14:creationId xmlns:p14="http://schemas.microsoft.com/office/powerpoint/2010/main" val="401150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4876" y="2143124"/>
            <a:ext cx="9944100" cy="3067051"/>
          </a:xfrm>
        </p:spPr>
        <p:txBody>
          <a:bodyPr>
            <a:normAutofit/>
          </a:bodyPr>
          <a:lstStyle/>
          <a:p>
            <a:r>
              <a:rPr lang="en-US" altLang="en-US" dirty="0" err="1"/>
              <a:t>Welche</a:t>
            </a:r>
            <a:r>
              <a:rPr lang="en-US" altLang="en-US" dirty="0"/>
              <a:t> </a:t>
            </a:r>
            <a:r>
              <a:rPr lang="en-US" altLang="en-US" dirty="0" err="1"/>
              <a:t>Probleme</a:t>
            </a:r>
            <a:r>
              <a:rPr lang="en-US" altLang="en-US" dirty="0"/>
              <a:t> gab es </a:t>
            </a:r>
            <a:r>
              <a:rPr lang="en-US" altLang="en-US" dirty="0" err="1"/>
              <a:t>während</a:t>
            </a:r>
            <a:r>
              <a:rPr lang="en-US" altLang="en-US" dirty="0"/>
              <a:t> der </a:t>
            </a:r>
            <a:r>
              <a:rPr lang="en-US" altLang="en-US" dirty="0" err="1"/>
              <a:t>Entwicklung</a:t>
            </a:r>
            <a:r>
              <a:rPr lang="en-US" altLang="en-US" dirty="0"/>
              <a:t>?</a:t>
            </a:r>
          </a:p>
          <a:p>
            <a:pPr lvl="1"/>
            <a:r>
              <a:rPr lang="en-US" altLang="en-US" sz="2000" dirty="0" err="1"/>
              <a:t>Überlappung</a:t>
            </a:r>
            <a:endParaRPr lang="en-US" altLang="en-US" sz="2000" dirty="0"/>
          </a:p>
          <a:p>
            <a:pPr lvl="1"/>
            <a:r>
              <a:rPr lang="en-US" altLang="en-US" sz="2000" dirty="0"/>
              <a:t>Sound-Design</a:t>
            </a:r>
          </a:p>
          <a:p>
            <a:pPr lvl="1"/>
            <a:r>
              <a:rPr lang="en-US" altLang="en-US" sz="2000" dirty="0" err="1"/>
              <a:t>Todesanimation</a:t>
            </a:r>
            <a:endParaRPr lang="en-US" altLang="en-US" sz="2000" dirty="0"/>
          </a:p>
          <a:p>
            <a:pPr lvl="1"/>
            <a:r>
              <a:rPr lang="en-US" altLang="en-US" sz="2000" dirty="0" err="1"/>
              <a:t>Beschleunigung</a:t>
            </a:r>
            <a:endParaRPr lang="en-US" altLang="en-US" sz="2000" dirty="0"/>
          </a:p>
          <a:p>
            <a:pPr lvl="1"/>
            <a:endParaRPr lang="en-US" altLang="en-US" sz="2000" dirty="0"/>
          </a:p>
          <a:p>
            <a:pPr marL="0" lvl="1" indent="0">
              <a:buNone/>
            </a:pPr>
            <a:endParaRPr lang="en-US" altLang="en-US" sz="20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err="1"/>
              <a:t>Probleme</a:t>
            </a:r>
            <a:r>
              <a:rPr lang="en-US" dirty="0"/>
              <a:t> 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 txBox="1">
            <a:spLocks/>
          </p:cNvSpPr>
          <p:nvPr/>
        </p:nvSpPr>
        <p:spPr>
          <a:xfrm>
            <a:off x="904876" y="4591049"/>
            <a:ext cx="9944100" cy="1415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rgbClr val="FE4387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F69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en-US" dirty="0"/>
              <a:t>Wie </a:t>
            </a:r>
            <a:r>
              <a:rPr lang="en-US" altLang="en-US" dirty="0" err="1"/>
              <a:t>könnte</a:t>
            </a:r>
            <a:r>
              <a:rPr lang="en-US" altLang="en-US" dirty="0"/>
              <a:t> man es </a:t>
            </a:r>
            <a:r>
              <a:rPr lang="en-US" altLang="en-US" dirty="0" err="1"/>
              <a:t>weiter</a:t>
            </a:r>
            <a:r>
              <a:rPr lang="en-US" altLang="en-US" dirty="0"/>
              <a:t> </a:t>
            </a:r>
            <a:r>
              <a:rPr lang="en-US" altLang="en-US" dirty="0" err="1"/>
              <a:t>erweitern</a:t>
            </a:r>
            <a:r>
              <a:rPr lang="en-US" altLang="en-US" dirty="0"/>
              <a:t>?</a:t>
            </a:r>
          </a:p>
          <a:p>
            <a:pPr lvl="1" fontAlgn="auto">
              <a:spcAft>
                <a:spcPts val="0"/>
              </a:spcAft>
            </a:pPr>
            <a:r>
              <a:rPr lang="en-US" altLang="en-US" sz="2000" dirty="0"/>
              <a:t>Mehr </a:t>
            </a:r>
            <a:r>
              <a:rPr lang="en-US" altLang="en-US" sz="2000" dirty="0" err="1"/>
              <a:t>unterschiedliche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Gegnertypen</a:t>
            </a:r>
            <a:r>
              <a:rPr lang="en-US" altLang="en-US" sz="2000" dirty="0"/>
              <a:t> &amp; </a:t>
            </a:r>
            <a:r>
              <a:rPr lang="en-US" altLang="en-US" sz="2000" dirty="0" err="1"/>
              <a:t>Fernkämpfer</a:t>
            </a:r>
            <a:endParaRPr lang="en-US" altLang="en-US" sz="2000" dirty="0"/>
          </a:p>
          <a:p>
            <a:pPr lvl="1" fontAlgn="auto">
              <a:spcAft>
                <a:spcPts val="0"/>
              </a:spcAft>
            </a:pPr>
            <a:r>
              <a:rPr lang="en-US" altLang="en-US" sz="2000" dirty="0"/>
              <a:t>Mehr </a:t>
            </a:r>
            <a:r>
              <a:rPr lang="en-US" altLang="en-US" sz="2000" dirty="0" err="1"/>
              <a:t>unterschiedliche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Turmvarianten</a:t>
            </a:r>
            <a:r>
              <a:rPr lang="en-US" altLang="en-US" sz="2000" dirty="0"/>
              <a:t> / Mehr Buffs &amp; </a:t>
            </a:r>
            <a:r>
              <a:rPr lang="en-US" altLang="en-US" sz="2000" dirty="0" err="1"/>
              <a:t>Debuffs</a:t>
            </a:r>
            <a:endParaRPr lang="en-US" altLang="en-US" sz="2000" dirty="0"/>
          </a:p>
          <a:p>
            <a:pPr marL="0" lvl="1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66083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005138"/>
            <a:ext cx="10801350" cy="847724"/>
          </a:xfrm>
        </p:spPr>
        <p:txBody>
          <a:bodyPr anchor="t">
            <a:normAutofit/>
          </a:bodyPr>
          <a:lstStyle/>
          <a:p>
            <a:r>
              <a:rPr lang="en-US" dirty="0" err="1"/>
              <a:t>Vielen</a:t>
            </a:r>
            <a:r>
              <a:rPr lang="en-US" dirty="0"/>
              <a:t> Dank furs </a:t>
            </a:r>
            <a:r>
              <a:rPr lang="en-US" dirty="0" err="1"/>
              <a:t>Zuhören</a:t>
            </a:r>
            <a:r>
              <a:rPr lang="en-US" dirty="0"/>
              <a:t>! </a:t>
            </a:r>
          </a:p>
        </p:txBody>
      </p:sp>
    </p:spTree>
    <p:extLst>
      <p:ext uri="{BB962C8B-B14F-4D97-AF65-F5344CB8AC3E}">
        <p14:creationId xmlns:p14="http://schemas.microsoft.com/office/powerpoint/2010/main" val="807245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4876" y="2143124"/>
            <a:ext cx="9944100" cy="3067051"/>
          </a:xfrm>
        </p:spPr>
        <p:txBody>
          <a:bodyPr>
            <a:normAutofit lnSpcReduction="10000"/>
          </a:bodyPr>
          <a:lstStyle/>
          <a:p>
            <a:r>
              <a:rPr lang="en-US" altLang="en-US" dirty="0" err="1"/>
              <a:t>Spieleraktionen</a:t>
            </a:r>
            <a:r>
              <a:rPr lang="en-US" altLang="en-US" dirty="0"/>
              <a:t> </a:t>
            </a:r>
            <a:r>
              <a:rPr lang="en-US" altLang="en-US" dirty="0" err="1"/>
              <a:t>während</a:t>
            </a:r>
            <a:r>
              <a:rPr lang="en-US" altLang="en-US" dirty="0"/>
              <a:t> des Spiels</a:t>
            </a:r>
          </a:p>
          <a:p>
            <a:pPr lvl="1"/>
            <a:r>
              <a:rPr lang="en-US" altLang="en-US" sz="2000" dirty="0" err="1"/>
              <a:t>Einheiten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kaufen</a:t>
            </a:r>
            <a:endParaRPr lang="en-US" altLang="en-US" sz="2000" dirty="0"/>
          </a:p>
          <a:p>
            <a:pPr lvl="1"/>
            <a:r>
              <a:rPr lang="en-US" altLang="en-US" sz="2000" dirty="0" err="1"/>
              <a:t>Turm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kaufen</a:t>
            </a:r>
            <a:endParaRPr lang="en-US" altLang="en-US" sz="2000" dirty="0"/>
          </a:p>
          <a:p>
            <a:pPr lvl="1"/>
            <a:r>
              <a:rPr lang="en-US" altLang="en-US" sz="2000" dirty="0" err="1"/>
              <a:t>Turm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verkaufen</a:t>
            </a:r>
            <a:endParaRPr lang="en-US" altLang="en-US" sz="2000" dirty="0"/>
          </a:p>
          <a:p>
            <a:pPr lvl="1"/>
            <a:endParaRPr lang="en-US" altLang="en-US" sz="2000" dirty="0"/>
          </a:p>
          <a:p>
            <a:r>
              <a:rPr lang="en-US" altLang="en-US" dirty="0"/>
              <a:t>Sind die </a:t>
            </a:r>
            <a:r>
              <a:rPr lang="en-US" altLang="en-US" dirty="0" err="1"/>
              <a:t>Aktionen</a:t>
            </a:r>
            <a:r>
              <a:rPr lang="en-US" altLang="en-US" dirty="0"/>
              <a:t> </a:t>
            </a:r>
            <a:r>
              <a:rPr lang="en-US" altLang="en-US" dirty="0" err="1"/>
              <a:t>begrenzt</a:t>
            </a:r>
            <a:r>
              <a:rPr lang="en-US" altLang="en-US" dirty="0"/>
              <a:t>?</a:t>
            </a:r>
          </a:p>
          <a:p>
            <a:pPr lvl="1"/>
            <a:r>
              <a:rPr lang="en-US" altLang="en-US" sz="2000" dirty="0" err="1"/>
              <a:t>Aktionen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sind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abhänig</a:t>
            </a:r>
            <a:r>
              <a:rPr lang="en-US" altLang="en-US" sz="2000" dirty="0"/>
              <a:t> von den </a:t>
            </a:r>
            <a:r>
              <a:rPr lang="en-US" altLang="en-US" sz="2000" dirty="0" err="1"/>
              <a:t>Goldreserven</a:t>
            </a:r>
            <a:endParaRPr lang="en-US" altLang="en-US" sz="2000" dirty="0"/>
          </a:p>
          <a:p>
            <a:pPr lvl="1"/>
            <a:r>
              <a:rPr lang="en-US" altLang="en-US" sz="2000" dirty="0" err="1"/>
              <a:t>Aktionen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sind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abängig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vom</a:t>
            </a:r>
            <a:r>
              <a:rPr lang="en-US" altLang="en-US" sz="2000" dirty="0"/>
              <a:t> Cooldown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err="1"/>
              <a:t>Aktionen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774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4876" y="2143124"/>
            <a:ext cx="9944100" cy="3067051"/>
          </a:xfrm>
        </p:spPr>
        <p:txBody>
          <a:bodyPr>
            <a:normAutofit/>
          </a:bodyPr>
          <a:lstStyle/>
          <a:p>
            <a:r>
              <a:rPr lang="en-US" altLang="en-US" dirty="0"/>
              <a:t>Wie </a:t>
            </a:r>
            <a:r>
              <a:rPr lang="en-US" altLang="en-US" dirty="0" err="1"/>
              <a:t>bekommt</a:t>
            </a:r>
            <a:r>
              <a:rPr lang="en-US" altLang="en-US" dirty="0"/>
              <a:t> man Gold?</a:t>
            </a:r>
          </a:p>
          <a:p>
            <a:pPr lvl="1"/>
            <a:r>
              <a:rPr lang="en-US" altLang="en-US" sz="2000" dirty="0" err="1"/>
              <a:t>Wenn</a:t>
            </a:r>
            <a:r>
              <a:rPr lang="en-US" altLang="en-US" sz="2000" dirty="0"/>
              <a:t> man </a:t>
            </a:r>
            <a:r>
              <a:rPr lang="en-US" altLang="en-US" sz="2000" dirty="0" err="1"/>
              <a:t>Gegner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besiegt</a:t>
            </a:r>
            <a:endParaRPr lang="en-US" altLang="en-US" sz="2000" dirty="0"/>
          </a:p>
          <a:p>
            <a:pPr lvl="1"/>
            <a:r>
              <a:rPr lang="en-US" altLang="en-US" sz="2000" dirty="0" err="1"/>
              <a:t>Jeder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Gegner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gibt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fünf</a:t>
            </a:r>
            <a:r>
              <a:rPr lang="en-US" altLang="en-US" sz="2000" dirty="0"/>
              <a:t> Gold </a:t>
            </a:r>
            <a:r>
              <a:rPr lang="en-US" altLang="en-US" sz="2000" dirty="0" err="1"/>
              <a:t>mehr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als</a:t>
            </a:r>
            <a:r>
              <a:rPr lang="en-US" altLang="en-US" sz="2000" dirty="0"/>
              <a:t> der </a:t>
            </a:r>
            <a:r>
              <a:rPr lang="en-US" altLang="en-US" sz="2000" dirty="0" err="1"/>
              <a:t>Einkaufspreis</a:t>
            </a:r>
            <a:endParaRPr lang="en-US" altLang="en-US" sz="2000" dirty="0"/>
          </a:p>
          <a:p>
            <a:pPr marL="0" lvl="1" indent="0">
              <a:buNone/>
            </a:pPr>
            <a:endParaRPr lang="en-US" altLang="en-US" sz="2000" dirty="0"/>
          </a:p>
          <a:p>
            <a:r>
              <a:rPr lang="en-US" altLang="en-US" dirty="0"/>
              <a:t>Wie </a:t>
            </a:r>
            <a:r>
              <a:rPr lang="en-US" altLang="en-US" dirty="0" err="1"/>
              <a:t>bekommt</a:t>
            </a:r>
            <a:r>
              <a:rPr lang="en-US" altLang="en-US" dirty="0"/>
              <a:t> der </a:t>
            </a:r>
            <a:r>
              <a:rPr lang="en-US" altLang="en-US" dirty="0" err="1"/>
              <a:t>Gegner</a:t>
            </a:r>
            <a:r>
              <a:rPr lang="en-US" altLang="en-US" dirty="0"/>
              <a:t> </a:t>
            </a:r>
            <a:r>
              <a:rPr lang="en-US" altLang="en-US" dirty="0" err="1"/>
              <a:t>Einheiten</a:t>
            </a:r>
            <a:r>
              <a:rPr lang="en-US" altLang="en-US" dirty="0"/>
              <a:t>?</a:t>
            </a:r>
          </a:p>
          <a:p>
            <a:pPr lvl="1"/>
            <a:r>
              <a:rPr lang="en-US" altLang="en-US" sz="2000" dirty="0"/>
              <a:t>Die </a:t>
            </a:r>
            <a:r>
              <a:rPr lang="en-US" altLang="en-US" sz="2000" dirty="0" err="1"/>
              <a:t>Einheiten</a:t>
            </a:r>
            <a:r>
              <a:rPr lang="en-US" altLang="en-US" sz="2000" dirty="0"/>
              <a:t> des </a:t>
            </a:r>
            <a:r>
              <a:rPr lang="en-US" altLang="en-US" sz="2000" dirty="0" err="1"/>
              <a:t>Gegners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spawnen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automatisch</a:t>
            </a:r>
            <a:r>
              <a:rPr lang="en-US" altLang="en-US" sz="2000" dirty="0"/>
              <a:t> in </a:t>
            </a:r>
            <a:r>
              <a:rPr lang="en-US" altLang="en-US" sz="2000" dirty="0" err="1"/>
              <a:t>einem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bestimmten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Intervall</a:t>
            </a:r>
            <a:endParaRPr lang="en-US" altLang="en-US" sz="2000" dirty="0"/>
          </a:p>
          <a:p>
            <a:pPr lvl="1"/>
            <a:r>
              <a:rPr lang="en-US" altLang="en-US" sz="2000" dirty="0"/>
              <a:t>Die Art der </a:t>
            </a:r>
            <a:r>
              <a:rPr lang="en-US" altLang="en-US" sz="2000" dirty="0" err="1"/>
              <a:t>Einheiten</a:t>
            </a:r>
            <a:r>
              <a:rPr lang="en-US" altLang="en-US" sz="2000" dirty="0"/>
              <a:t> des </a:t>
            </a:r>
            <a:r>
              <a:rPr lang="en-US" altLang="en-US" sz="2000" dirty="0" err="1"/>
              <a:t>Gegners</a:t>
            </a:r>
            <a:r>
              <a:rPr lang="en-US" altLang="en-US" sz="2000" dirty="0"/>
              <a:t> </a:t>
            </a:r>
            <a:r>
              <a:rPr lang="en-US" altLang="en-US" sz="2000" dirty="0" err="1"/>
              <a:t>ändern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sich</a:t>
            </a:r>
            <a:r>
              <a:rPr lang="en-US" altLang="en-US" sz="2000" dirty="0"/>
              <a:t> pro </a:t>
            </a:r>
            <a:r>
              <a:rPr lang="en-US" altLang="en-US" sz="2000" dirty="0" err="1"/>
              <a:t>Welle</a:t>
            </a:r>
            <a:endParaRPr lang="en-US" altLang="en-US" sz="20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Gold &amp; </a:t>
            </a:r>
            <a:r>
              <a:rPr lang="en-US" dirty="0" err="1"/>
              <a:t>Gegnerische</a:t>
            </a:r>
            <a:r>
              <a:rPr lang="en-US" dirty="0"/>
              <a:t> </a:t>
            </a:r>
            <a:r>
              <a:rPr lang="en-US" dirty="0" err="1"/>
              <a:t>Einheiten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32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4876" y="2143124"/>
            <a:ext cx="9944100" cy="3067051"/>
          </a:xfrm>
        </p:spPr>
        <p:txBody>
          <a:bodyPr>
            <a:normAutofit lnSpcReduction="10000"/>
          </a:bodyPr>
          <a:lstStyle/>
          <a:p>
            <a:r>
              <a:rPr lang="en-US" altLang="en-US" dirty="0"/>
              <a:t>Wie </a:t>
            </a:r>
            <a:r>
              <a:rPr lang="en-US" altLang="en-US" dirty="0" err="1"/>
              <a:t>funktionieren</a:t>
            </a:r>
            <a:r>
              <a:rPr lang="en-US" altLang="en-US" dirty="0"/>
              <a:t> die </a:t>
            </a:r>
            <a:r>
              <a:rPr lang="en-US" altLang="en-US" dirty="0" err="1"/>
              <a:t>Türme</a:t>
            </a:r>
            <a:r>
              <a:rPr lang="en-US" altLang="en-US" dirty="0"/>
              <a:t>?</a:t>
            </a:r>
          </a:p>
          <a:p>
            <a:pPr lvl="1"/>
            <a:r>
              <a:rPr lang="en-US" altLang="en-US" sz="2000" dirty="0"/>
              <a:t>Es </a:t>
            </a:r>
            <a:r>
              <a:rPr lang="en-US" altLang="en-US" sz="2000" dirty="0" err="1"/>
              <a:t>gibt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zwei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Arten</a:t>
            </a:r>
            <a:r>
              <a:rPr lang="en-US" altLang="en-US" sz="2000" dirty="0"/>
              <a:t>: </a:t>
            </a:r>
            <a:r>
              <a:rPr lang="en-US" altLang="en-US" sz="2000" dirty="0" err="1"/>
              <a:t>Steintürme</a:t>
            </a:r>
            <a:r>
              <a:rPr lang="en-US" altLang="en-US" sz="2000" dirty="0"/>
              <a:t> &amp; </a:t>
            </a:r>
            <a:r>
              <a:rPr lang="en-US" altLang="en-US" sz="2000" dirty="0" err="1"/>
              <a:t>Magische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Türme</a:t>
            </a:r>
            <a:endParaRPr lang="en-US" altLang="en-US" sz="2000" dirty="0"/>
          </a:p>
          <a:p>
            <a:pPr lvl="1"/>
            <a:r>
              <a:rPr lang="en-US" altLang="en-US" sz="2000" dirty="0" err="1"/>
              <a:t>Steintürme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werfen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Projektile</a:t>
            </a:r>
            <a:r>
              <a:rPr lang="en-US" altLang="en-US" sz="2000" dirty="0"/>
              <a:t> auf </a:t>
            </a:r>
            <a:r>
              <a:rPr lang="en-US" altLang="en-US" sz="2000" dirty="0" err="1"/>
              <a:t>vordersten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Gegner</a:t>
            </a:r>
            <a:r>
              <a:rPr lang="en-US" altLang="en-US" sz="2000" dirty="0"/>
              <a:t> (</a:t>
            </a:r>
            <a:r>
              <a:rPr lang="en-US" altLang="en-US" sz="2000" dirty="0" err="1"/>
              <a:t>begrenzte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Reichweite</a:t>
            </a:r>
            <a:r>
              <a:rPr lang="en-US" altLang="en-US" sz="2000" dirty="0"/>
              <a:t>)</a:t>
            </a:r>
          </a:p>
          <a:p>
            <a:pPr lvl="1"/>
            <a:r>
              <a:rPr lang="en-US" altLang="en-US" sz="2000" dirty="0" err="1"/>
              <a:t>Magische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Türme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verstärken</a:t>
            </a:r>
            <a:r>
              <a:rPr lang="en-US" altLang="en-US" sz="2000" dirty="0"/>
              <a:t> die </a:t>
            </a:r>
            <a:r>
              <a:rPr lang="en-US" altLang="en-US" sz="2000" dirty="0" err="1"/>
              <a:t>eigenen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Einheiten</a:t>
            </a:r>
            <a:r>
              <a:rPr lang="en-US" altLang="en-US" sz="2000" dirty="0"/>
              <a:t> (</a:t>
            </a:r>
            <a:r>
              <a:rPr lang="en-US" altLang="en-US" sz="2000" dirty="0" err="1"/>
              <a:t>doppelter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Schaden</a:t>
            </a:r>
            <a:r>
              <a:rPr lang="en-US" altLang="en-US" sz="2000" dirty="0"/>
              <a:t>)</a:t>
            </a:r>
          </a:p>
          <a:p>
            <a:pPr lvl="1"/>
            <a:endParaRPr lang="en-US" altLang="en-US" sz="2000" dirty="0"/>
          </a:p>
          <a:p>
            <a:r>
              <a:rPr lang="en-US" altLang="en-US" dirty="0"/>
              <a:t>Wie </a:t>
            </a:r>
            <a:r>
              <a:rPr lang="en-US" altLang="en-US" dirty="0" err="1"/>
              <a:t>viele</a:t>
            </a:r>
            <a:r>
              <a:rPr lang="en-US" altLang="en-US" dirty="0"/>
              <a:t> </a:t>
            </a:r>
            <a:r>
              <a:rPr lang="en-US" altLang="en-US" dirty="0" err="1"/>
              <a:t>Türme</a:t>
            </a:r>
            <a:r>
              <a:rPr lang="en-US" altLang="en-US" dirty="0"/>
              <a:t> maximal?</a:t>
            </a:r>
          </a:p>
          <a:p>
            <a:pPr lvl="1"/>
            <a:r>
              <a:rPr lang="en-US" altLang="en-US" sz="2000" dirty="0"/>
              <a:t>Maximal </a:t>
            </a:r>
            <a:r>
              <a:rPr lang="en-US" altLang="en-US" sz="2000" dirty="0" err="1"/>
              <a:t>drei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Türme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insgesamt</a:t>
            </a:r>
            <a:endParaRPr lang="en-US" altLang="en-US" sz="2000" dirty="0"/>
          </a:p>
          <a:p>
            <a:pPr lvl="1"/>
            <a:r>
              <a:rPr lang="en-US" altLang="en-US" sz="2000" dirty="0"/>
              <a:t>Davon maximal </a:t>
            </a:r>
            <a:r>
              <a:rPr lang="en-US" altLang="en-US" sz="2000" dirty="0" err="1"/>
              <a:t>ein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magischer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Turm</a:t>
            </a:r>
            <a:endParaRPr lang="en-US" altLang="en-US" sz="20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err="1"/>
              <a:t>Türme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423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452BE19-78A7-F4D2-6684-1779A2F80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69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69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FA22E22-6469-B800-25DF-2581B5663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7" y="0"/>
            <a:ext cx="12165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40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615D8E8-FE2F-FBEE-DF29-0E7D275C3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" y="0"/>
            <a:ext cx="12190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21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6505C4E-E751-4149-AF1F-A9A885F84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29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4">
      <a:dk1>
        <a:srgbClr val="000000"/>
      </a:dk1>
      <a:lt1>
        <a:srgbClr val="FFFFFF"/>
      </a:lt1>
      <a:dk2>
        <a:srgbClr val="000000"/>
      </a:dk2>
      <a:lt2>
        <a:srgbClr val="E6E6E6"/>
      </a:lt2>
      <a:accent1>
        <a:srgbClr val="0078D4"/>
      </a:accent1>
      <a:accent2>
        <a:srgbClr val="007788"/>
      </a:accent2>
      <a:accent3>
        <a:srgbClr val="297C2A"/>
      </a:accent3>
      <a:accent4>
        <a:srgbClr val="FF2625"/>
      </a:accent4>
      <a:accent5>
        <a:srgbClr val="FE4387"/>
      </a:accent5>
      <a:accent6>
        <a:srgbClr val="D7D7D7"/>
      </a:accent6>
      <a:hlink>
        <a:srgbClr val="51E5FF"/>
      </a:hlink>
      <a:folHlink>
        <a:srgbClr val="0078D4"/>
      </a:folHlink>
    </a:clrScheme>
    <a:fontScheme name="Custom 4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ispanic Heritage Template_LW.pot  -  AutoRecovered" id="{0019F9B1-4944-4C3D-BD71-31454C82D899}" vid="{3EED11B8-4CEA-4EF8-BEA8-9CD170BA1D8C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A2CAE0-6B1F-40A5-853C-FCF4D4DD9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C32F492-CA3B-4148-BFCA-BDEC356E512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3495144-B44D-41C6-A6BC-6CBBE0B43F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386</Words>
  <Application>Microsoft Office PowerPoint</Application>
  <PresentationFormat>Breitbild</PresentationFormat>
  <Paragraphs>76</Paragraphs>
  <Slides>24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7" baseType="lpstr">
      <vt:lpstr>Arial</vt:lpstr>
      <vt:lpstr>Segoe UI</vt:lpstr>
      <vt:lpstr>Office Theme</vt:lpstr>
      <vt:lpstr>War Of Age</vt:lpstr>
      <vt:lpstr>Meine Projekt-Idee</vt:lpstr>
      <vt:lpstr>Aktionen</vt:lpstr>
      <vt:lpstr>Gold &amp; Gegnerische Einheiten</vt:lpstr>
      <vt:lpstr>Türme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Grafiken</vt:lpstr>
      <vt:lpstr>Quellen</vt:lpstr>
      <vt:lpstr>PowerPoint-Präsentation</vt:lpstr>
      <vt:lpstr>Unterschiede zu Age Of War</vt:lpstr>
      <vt:lpstr>Probleme </vt:lpstr>
      <vt:lpstr>Vielen Dank furs Zuhören! 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2020-09-22T16:47:05Z</dcterms:created>
  <dcterms:modified xsi:type="dcterms:W3CDTF">2024-06-24T12:20:25Z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